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5" r:id="rId2"/>
    <p:sldId id="395" r:id="rId3"/>
    <p:sldId id="338" r:id="rId4"/>
    <p:sldId id="344" r:id="rId5"/>
    <p:sldId id="382" r:id="rId6"/>
    <p:sldId id="383" r:id="rId7"/>
    <p:sldId id="384" r:id="rId8"/>
    <p:sldId id="339" r:id="rId9"/>
    <p:sldId id="317" r:id="rId10"/>
    <p:sldId id="420" r:id="rId11"/>
    <p:sldId id="421" r:id="rId12"/>
    <p:sldId id="422" r:id="rId13"/>
    <p:sldId id="319" r:id="rId14"/>
    <p:sldId id="398" r:id="rId15"/>
    <p:sldId id="321" r:id="rId16"/>
    <p:sldId id="402" r:id="rId17"/>
    <p:sldId id="403" r:id="rId18"/>
    <p:sldId id="404" r:id="rId19"/>
    <p:sldId id="407" r:id="rId20"/>
    <p:sldId id="419" r:id="rId21"/>
    <p:sldId id="328" r:id="rId22"/>
    <p:sldId id="360" r:id="rId23"/>
    <p:sldId id="361" r:id="rId24"/>
    <p:sldId id="329" r:id="rId25"/>
    <p:sldId id="333" r:id="rId26"/>
    <p:sldId id="426" r:id="rId27"/>
    <p:sldId id="427" r:id="rId28"/>
    <p:sldId id="412" r:id="rId29"/>
    <p:sldId id="367" r:id="rId30"/>
    <p:sldId id="306" r:id="rId31"/>
    <p:sldId id="307" r:id="rId32"/>
    <p:sldId id="316" r:id="rId33"/>
    <p:sldId id="34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 snapToGrid="0" showGuides="1"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05/03/2015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C760-DAAF-41ED-9ECC-162D3EEB541D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8131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43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43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43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43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8808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16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05/03/2015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4538" y="4336131"/>
            <a:ext cx="594425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CÉSAR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SECRETARIO DE DESARROLLO SOCIAL MUNICIPAL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ENERO 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506" y="478865"/>
            <a:ext cx="789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8796" y="4515756"/>
            <a:ext cx="7404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El día 19 de Enero del presente año, se han llevado a cabo 1 integración y toma de protesta, en la colonia Alborada, donde contamos con una asistencia de 73 vecinos de la colonia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Desktop\CRISTY\OFICIOS\INF. ENERO 2015\tom prot. Alborada 19.01.15 8 pm\DSC_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800" y="1349584"/>
            <a:ext cx="2426800" cy="1409594"/>
          </a:xfrm>
          <a:prstGeom prst="rect">
            <a:avLst/>
          </a:prstGeom>
          <a:noFill/>
        </p:spPr>
      </p:pic>
      <p:pic>
        <p:nvPicPr>
          <p:cNvPr id="11" name="Picture 3" descr="C:\Users\user\Desktop\CRISTY\OFICIOS\INF. ENERO 2015\tom prot. Alborada 19.01.15 8 pm\DSC_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99" y="1370051"/>
            <a:ext cx="4579527" cy="3065633"/>
          </a:xfrm>
          <a:prstGeom prst="rect">
            <a:avLst/>
          </a:prstGeom>
          <a:noFill/>
        </p:spPr>
      </p:pic>
      <p:pic>
        <p:nvPicPr>
          <p:cNvPr id="13" name="Picture 4" descr="C:\Users\user\Desktop\CRISTY\OFICIOS\INF. ENERO 2015\tom prot. Alborada 19.01.15 8 pm\DSC_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10084"/>
            <a:ext cx="2409235" cy="1574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63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506" y="478865"/>
            <a:ext cx="789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6571" y="1321163"/>
            <a:ext cx="86476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COLONIAS DE LAS QUE SE ATENDIERON LAS PETICIONES:</a:t>
            </a:r>
          </a:p>
          <a:p>
            <a:pPr marL="114300" indent="0"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PASEO EL SABINAL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PASEO DE LAS MARGARITAS 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H. DE NACOZARI 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ALBORADA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LOS ENCINOS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AMPLIACIÓN RANCHO VIEJO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LA TRINIDAD</a:t>
            </a:r>
          </a:p>
          <a:p>
            <a:pPr>
              <a:buFontTx/>
              <a:buChar char="-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LOS NARANJOS </a:t>
            </a:r>
          </a:p>
          <a:p>
            <a:pPr algn="just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Avance: De las colonias antes señaladas, fueron atendidos y gestionados para su respuesta, solicitando de cada una de ellas el número de folio asignado, para continuar con el seguimiento de las mismas. 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8906198"/>
              </p:ext>
            </p:extLst>
          </p:nvPr>
        </p:nvGraphicFramePr>
        <p:xfrm>
          <a:off x="4372817" y="2641505"/>
          <a:ext cx="4580116" cy="229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96"/>
                <a:gridCol w="1111371"/>
                <a:gridCol w="1160059"/>
                <a:gridCol w="1282890"/>
              </a:tblGrid>
              <a:tr h="37101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PETICIONES</a:t>
                      </a:r>
                      <a:endParaRPr lang="es-MX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870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MES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</a:t>
                      </a:r>
                    </a:p>
                    <a:p>
                      <a:pPr algn="ctr"/>
                      <a:r>
                        <a:rPr lang="es-MX" sz="1200" dirty="0" smtClean="0"/>
                        <a:t>ENVIADAS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GESTIONADAS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EN ESPERA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29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NOVIEMBRE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</a:t>
                      </a:r>
                      <a:endParaRPr lang="es-MX" dirty="0"/>
                    </a:p>
                  </a:txBody>
                  <a:tcPr/>
                </a:tc>
              </a:tr>
              <a:tr h="47029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DICIEMBRE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/>
                </a:tc>
              </a:tr>
              <a:tr h="47029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ENERO</a:t>
                      </a:r>
                      <a:r>
                        <a:rPr lang="es-MX" sz="1200" baseline="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963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506" y="478865"/>
            <a:ext cx="789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61860" y="0"/>
            <a:ext cx="6585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501" y="1837873"/>
            <a:ext cx="8724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Actualización y Toma de protesta</a:t>
            </a: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Canalización y reporte de los ciudadanos.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63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189" y="5460642"/>
            <a:ext cx="68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7730" y="482526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CuadroTexto 2"/>
          <p:cNvSpPr txBox="1"/>
          <p:nvPr/>
        </p:nvSpPr>
        <p:spPr>
          <a:xfrm>
            <a:off x="269827" y="1314456"/>
            <a:ext cx="85374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 (Cuerpo)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latin typeface="Calibri (Cuerpo)"/>
                <a:cs typeface="Arial" panose="020B0604020202020204" pitchFamily="34" charset="0"/>
              </a:rPr>
              <a:t>ROSCA DE REYES</a:t>
            </a:r>
            <a:endParaRPr lang="es-MX" sz="2000" b="1" dirty="0">
              <a:latin typeface="Calibri (Cuerpo)"/>
              <a:cs typeface="Arial" panose="020B0604020202020204" pitchFamily="34" charset="0"/>
            </a:endParaRPr>
          </a:p>
          <a:p>
            <a:pPr algn="ctr"/>
            <a:r>
              <a:rPr lang="es-MX" sz="2000" b="1" dirty="0" smtClean="0"/>
              <a:t> </a:t>
            </a: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i="1" dirty="0"/>
          </a:p>
          <a:p>
            <a:endParaRPr lang="es-MX" i="1" dirty="0" smtClean="0"/>
          </a:p>
          <a:p>
            <a:endParaRPr lang="es-MX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poyamos a nuestra Secretaria de Desarrollo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ocial en el evento de la rosca de reyes, brindando el apoyo con la logística y operatividad, así como preparar 600 globos con helio, entrega de premios  y animación del evento.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i="1" dirty="0" smtClean="0"/>
          </a:p>
          <a:p>
            <a:endParaRPr lang="es-MX" i="1" dirty="0"/>
          </a:p>
          <a:p>
            <a:endParaRPr lang="es-MX" i="1" dirty="0" smtClean="0"/>
          </a:p>
          <a:p>
            <a:r>
              <a:rPr lang="es-MX" i="1" dirty="0" smtClean="0"/>
              <a:t> </a:t>
            </a:r>
          </a:p>
        </p:txBody>
      </p:sp>
      <p:pic>
        <p:nvPicPr>
          <p:cNvPr id="8" name="Picture 2" descr="C:\Users\NJUAPC5\Pictures\1 ENERO 2015\20150106_073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29" y="1741714"/>
            <a:ext cx="1901372" cy="2416628"/>
          </a:xfrm>
          <a:prstGeom prst="rect">
            <a:avLst/>
          </a:prstGeom>
          <a:noFill/>
        </p:spPr>
      </p:pic>
      <p:pic>
        <p:nvPicPr>
          <p:cNvPr id="9" name="Picture 3" descr="C:\Users\NJUAPC5\Pictures\1 ENERO 2015\20150106_08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1" y="1741714"/>
            <a:ext cx="1894917" cy="2416628"/>
          </a:xfrm>
          <a:prstGeom prst="rect">
            <a:avLst/>
          </a:prstGeom>
          <a:noFill/>
        </p:spPr>
      </p:pic>
      <p:pic>
        <p:nvPicPr>
          <p:cNvPr id="11" name="Picture 4" descr="C:\Users\NJUAPC5\Pictures\1 ENERO 2015\20150106_102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864" y="1756537"/>
            <a:ext cx="1940075" cy="2373502"/>
          </a:xfrm>
          <a:prstGeom prst="rect">
            <a:avLst/>
          </a:prstGeom>
          <a:noFill/>
        </p:spPr>
      </p:pic>
      <p:pic>
        <p:nvPicPr>
          <p:cNvPr id="12" name="Picture 5" descr="C:\Users\NJUAPC5\Pictures\1 ENERO 2015\IMG_20150106_125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0120" y="1741714"/>
            <a:ext cx="2283744" cy="237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314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1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200227" y="1314450"/>
            <a:ext cx="85374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alibri (Cuerpo)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latin typeface="Calibri (Cuerpo)"/>
                <a:cs typeface="Arial" panose="020B0604020202020204" pitchFamily="34" charset="0"/>
              </a:rPr>
              <a:t>VOLANTEO</a:t>
            </a:r>
            <a:endParaRPr lang="es-MX" sz="2000" b="1" dirty="0">
              <a:latin typeface="Calibri (Cuerpo)"/>
              <a:cs typeface="Arial" panose="020B0604020202020204" pitchFamily="34" charset="0"/>
            </a:endParaRPr>
          </a:p>
          <a:p>
            <a:pPr algn="ctr"/>
            <a:r>
              <a:rPr lang="es-MX" sz="2000" b="1" dirty="0" smtClean="0"/>
              <a:t> </a:t>
            </a:r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sz="2000" b="1" dirty="0"/>
          </a:p>
          <a:p>
            <a:endParaRPr lang="es-MX" sz="2000" b="1" dirty="0" smtClean="0"/>
          </a:p>
          <a:p>
            <a:endParaRPr lang="es-MX" i="1" dirty="0"/>
          </a:p>
          <a:p>
            <a:endParaRPr lang="es-MX" i="1" dirty="0" smtClean="0"/>
          </a:p>
          <a:p>
            <a:endParaRPr lang="es-ES" sz="2000" b="1" dirty="0" smtClean="0">
              <a:latin typeface="+mj-lt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Apoyamos a la Dirección de Acción Comunitaria con el volanteo en la colonia 16 de Septiembre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y 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Bugambilias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endParaRPr lang="es-MX" i="1" dirty="0"/>
          </a:p>
          <a:p>
            <a:endParaRPr lang="es-MX" i="1" dirty="0" smtClean="0"/>
          </a:p>
          <a:p>
            <a:r>
              <a:rPr lang="es-MX" i="1" dirty="0" smtClean="0"/>
              <a:t> </a:t>
            </a:r>
          </a:p>
        </p:txBody>
      </p:sp>
      <p:pic>
        <p:nvPicPr>
          <p:cNvPr id="7" name="Picture 2" descr="C:\Users\NJUAPC5\Pictures\1 ENERO 2015\IMG-20150127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27" y="1905000"/>
            <a:ext cx="2819400" cy="2484120"/>
          </a:xfrm>
          <a:prstGeom prst="rect">
            <a:avLst/>
          </a:prstGeom>
          <a:noFill/>
        </p:spPr>
      </p:pic>
      <p:pic>
        <p:nvPicPr>
          <p:cNvPr id="8" name="Picture 3" descr="C:\Users\NJUAPC5\Pictures\1 ENERO 2015\IMG-20150127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627" y="1905000"/>
            <a:ext cx="2388870" cy="2484120"/>
          </a:xfrm>
          <a:prstGeom prst="rect">
            <a:avLst/>
          </a:prstGeom>
          <a:noFill/>
        </p:spPr>
      </p:pic>
      <p:pic>
        <p:nvPicPr>
          <p:cNvPr id="9" name="Picture 2" descr="C:\Users\NJUAPC5\Pictures\1 ENERO 2015\IMG-20150127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497" y="1905000"/>
            <a:ext cx="2442280" cy="248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270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862" y="478865"/>
            <a:ext cx="848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RECREACION Y EVENTOS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4955" y="0"/>
            <a:ext cx="669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721217" y="1076191"/>
            <a:ext cx="73797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endParaRPr lang="es-MX" b="1" dirty="0" smtClean="0"/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DAR APOYO A LA DIRECCIÓN DE ACCIÓN COMUNITARIA EN SUS DIFERENTES PROGRAMAS EN LAS COLONIAS.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COLABORAR  CON LA DIRECCIÓN DE SALUD EN LOS PROGRAMAS A REALIZAR.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VISITAREMOS LAS SECRETARÍAS Y SUS DIRECCIONES PARA LLEVAR UN MENSAJE DE NUESTRO ALCALDE, SR. RODOLFO AMBRIZ, CON MOTIVO DEL DÍA DE SAN VALENTÍN, ASÍ MISMO LES TOMAREMOS LA FOTO DEL RECUERDO.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DAR APOYO EN LOS EVENTOS DE LAS DIFERENTES SECRETARÍAS.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034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n-US" b="1" i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ENERO</a:t>
            </a:r>
            <a:endParaRPr lang="en-US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477439"/>
              </p:ext>
            </p:extLst>
          </p:nvPr>
        </p:nvGraphicFramePr>
        <p:xfrm>
          <a:off x="1464624" y="4865796"/>
          <a:ext cx="6387211" cy="1272389"/>
        </p:xfrm>
        <a:graphic>
          <a:graphicData uri="http://schemas.openxmlformats.org/drawingml/2006/table">
            <a:tbl>
              <a:tblPr/>
              <a:tblGrid>
                <a:gridCol w="1158564"/>
                <a:gridCol w="1158564"/>
                <a:gridCol w="1343263"/>
                <a:gridCol w="1370126"/>
                <a:gridCol w="1356694"/>
              </a:tblGrid>
              <a:tr h="5773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 ATENDIDAS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PROMEDIO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PROBABLES CONTRATADOS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EMPRESAS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PENDIENTES POR COLOCAR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524 (EL  78% DE LOS</a:t>
                      </a:r>
                      <a:r>
                        <a:rPr lang="es-E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ATENDIDOS)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39151" y="3304736"/>
            <a:ext cx="84546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Durante este mes  el personal de Bolsa de Trabajo  dio atención  a </a:t>
            </a:r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  672  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ciudadanos que acudieron en busca de un  empleo en alguna del las </a:t>
            </a:r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 254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empresas que ofrecen sus vacantes a la dependencia a las que fueron canalizados. Se estuvo dando atención personalizada a </a:t>
            </a:r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48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personas diariamente dando el total mencionado antes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Usuario\Escritorio\FOTOS ENERO\IMG-20150121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519" y="1420837"/>
            <a:ext cx="2463875" cy="1964056"/>
          </a:xfrm>
          <a:prstGeom prst="rect">
            <a:avLst/>
          </a:prstGeom>
          <a:noFill/>
        </p:spPr>
      </p:pic>
      <p:pic>
        <p:nvPicPr>
          <p:cNvPr id="11" name="Picture 3" descr="C:\Documents and Settings\Usuario\Escritorio\FOTOS ENERO\IMG-20150127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622" y="1419365"/>
            <a:ext cx="2465767" cy="1914637"/>
          </a:xfrm>
          <a:prstGeom prst="rect">
            <a:avLst/>
          </a:prstGeom>
          <a:noFill/>
        </p:spPr>
      </p:pic>
      <p:pic>
        <p:nvPicPr>
          <p:cNvPr id="12" name="Picture 2" descr="C:\Documents and Settings\Usuario\Escritorio\FOTOS ENERO\IMG-20150127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23299" y="1429430"/>
            <a:ext cx="2451709" cy="192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1893" y="4302672"/>
            <a:ext cx="8454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Algunas empresas como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Phre, Mass Connectt, Monte Pío, Human Quality, Objetivo Humano, Aramark, Red Ring, Senda, Global Clean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entre otras acudieron a nuestras oficinas para reclutamiento y selección:</a:t>
            </a:r>
          </a:p>
        </p:txBody>
      </p:sp>
      <p:pic>
        <p:nvPicPr>
          <p:cNvPr id="7" name="Picture 3" descr="C:\Documents and Settings\Usuario\Escritorio\FOTOS ENERO\IMG-20150127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454" y="1372660"/>
            <a:ext cx="2739441" cy="2432886"/>
          </a:xfrm>
          <a:prstGeom prst="rect">
            <a:avLst/>
          </a:prstGeom>
          <a:noFill/>
        </p:spPr>
      </p:pic>
      <p:pic>
        <p:nvPicPr>
          <p:cNvPr id="8" name="Picture 4" descr="C:\Documents and Settings\Usuario\Escritorio\FOTOS ENERO\IMG-2015012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294" y="1403994"/>
            <a:ext cx="2646948" cy="2329364"/>
          </a:xfrm>
          <a:prstGeom prst="rect">
            <a:avLst/>
          </a:prstGeom>
          <a:noFill/>
        </p:spPr>
      </p:pic>
      <p:pic>
        <p:nvPicPr>
          <p:cNvPr id="9" name="Picture 2" descr="C:\Documents and Settings\Usuario\Escritorio\FOTOS ENERO\IMG-20150127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8861" y="1368512"/>
            <a:ext cx="2780008" cy="2410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0949" y="4002416"/>
            <a:ext cx="8454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Algunos ciudadanos fueron entrevistados personalmente por la empresas a otros se les hicieron los exámenes psicométricos, hubo empresas que dieron capacitación aquí mismo en las oficinas y a otros los llevaron al lugar donde estarían laborando y hubo hasta quienes firmaron aquí mismo su contrato con la empresa como se muestra en las fotografías.</a:t>
            </a:r>
          </a:p>
        </p:txBody>
      </p:sp>
      <p:pic>
        <p:nvPicPr>
          <p:cNvPr id="6" name="Picture 2" descr="C:\Documents and Settings\Usuario\Escritorio\FOTOS ENERO\IMG-20150127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80" y="1313344"/>
            <a:ext cx="3137874" cy="192468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62907" y="3250444"/>
            <a:ext cx="314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Empresa Limex</a:t>
            </a:r>
          </a:p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 entrevistando personal</a:t>
            </a:r>
          </a:p>
        </p:txBody>
      </p:sp>
      <p:pic>
        <p:nvPicPr>
          <p:cNvPr id="8" name="Picture 4" descr="C:\Documents and Settings\Usuario\Escritorio\FOTOS ENERO\IMG-20150127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638" y="1363964"/>
            <a:ext cx="3148514" cy="197568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639162" y="3295966"/>
            <a:ext cx="314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Empresa Benavides</a:t>
            </a:r>
          </a:p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 entrevistando personal</a:t>
            </a:r>
          </a:p>
        </p:txBody>
      </p:sp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2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3131" y="3338388"/>
            <a:ext cx="3807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Empresa Monte Pío</a:t>
            </a:r>
          </a:p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 aplicando exámenes psicométricos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35522" y="3393277"/>
            <a:ext cx="3671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Empresa Mass Connectt</a:t>
            </a:r>
          </a:p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 dando capacitación</a:t>
            </a:r>
          </a:p>
        </p:txBody>
      </p:sp>
      <p:pic>
        <p:nvPicPr>
          <p:cNvPr id="10" name="Picture 2" descr="C:\Documents and Settings\Usuario\Escritorio\FOTOS ENERO\IMG-201501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94" y="1419721"/>
            <a:ext cx="3778788" cy="1929122"/>
          </a:xfrm>
          <a:prstGeom prst="rect">
            <a:avLst/>
          </a:prstGeom>
          <a:noFill/>
        </p:spPr>
      </p:pic>
      <p:pic>
        <p:nvPicPr>
          <p:cNvPr id="11" name="Picture 3" descr="C:\Documents and Settings\Usuario\Escritorio\FOTOS ENERO\IMG-20150127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522" y="1442619"/>
            <a:ext cx="3739487" cy="1941549"/>
          </a:xfrm>
          <a:prstGeom prst="rect">
            <a:avLst/>
          </a:prstGeom>
          <a:noFill/>
        </p:spPr>
      </p:pic>
      <p:pic>
        <p:nvPicPr>
          <p:cNvPr id="12" name="Picture 4" descr="C:\Documents and Settings\Usuario\Escritorio\FOTOS ENERO\IMG-20150127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603" y="3904397"/>
            <a:ext cx="3794079" cy="173212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00251" y="5603360"/>
            <a:ext cx="3712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Empresa Human Quality trasladando personal para LG</a:t>
            </a:r>
          </a:p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 </a:t>
            </a:r>
          </a:p>
        </p:txBody>
      </p:sp>
      <p:pic>
        <p:nvPicPr>
          <p:cNvPr id="14" name="Picture 5" descr="C:\Documents and Settings\Usuario\Escritorio\FOTOS ENERO\IMG-20150127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522" y="3909725"/>
            <a:ext cx="3739487" cy="17268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351440" y="5532133"/>
            <a:ext cx="3671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600" b="1" dirty="0" smtClean="0">
                <a:cs typeface="Arial" pitchFamily="34" charset="0"/>
              </a:rPr>
              <a:t>Firmando Contrato Laboral con la empresa </a:t>
            </a:r>
            <a:r>
              <a:rPr lang="es-ES" sz="1600" b="1" dirty="0" err="1" smtClean="0">
                <a:cs typeface="Arial" pitchFamily="34" charset="0"/>
              </a:rPr>
              <a:t>Gobal</a:t>
            </a:r>
            <a:r>
              <a:rPr lang="es-ES" sz="1600" b="1" dirty="0" smtClean="0">
                <a:cs typeface="Arial" pitchFamily="34" charset="0"/>
              </a:rPr>
              <a:t> </a:t>
            </a:r>
            <a:r>
              <a:rPr lang="es-ES" sz="1600" b="1" dirty="0" err="1" smtClean="0">
                <a:cs typeface="Arial" pitchFamily="34" charset="0"/>
              </a:rPr>
              <a:t>Clean</a:t>
            </a:r>
            <a:endParaRPr lang="es-ES" sz="16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411" y="1823186"/>
            <a:ext cx="77595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1578585" y="5453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202053" y="907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E:\Documentos IMJJ 2015\Fotografias de eventos 2015\FOTOS CONFERENCIAS EN SECUNDARIA 118 FRANCISCO GOITIA (LUNES 12 DE ENERO 2015)\IMG_3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00" y="1552484"/>
            <a:ext cx="2642788" cy="2000264"/>
          </a:xfrm>
          <a:prstGeom prst="rect">
            <a:avLst/>
          </a:prstGeom>
          <a:noFill/>
        </p:spPr>
      </p:pic>
      <p:pic>
        <p:nvPicPr>
          <p:cNvPr id="11" name="Picture 2" descr="E:\Documentos IMJJ 2015\Fotografias de eventos 2015\FOTOS CONFERENCIAS EN SECUNDARIA 118 FRANCISCO GOITIA (LUNES 12 DE ENERO 2015)\IMG_3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782" y="1552484"/>
            <a:ext cx="2703657" cy="2019398"/>
          </a:xfrm>
          <a:prstGeom prst="rect">
            <a:avLst/>
          </a:prstGeom>
          <a:noFill/>
        </p:spPr>
      </p:pic>
      <p:pic>
        <p:nvPicPr>
          <p:cNvPr id="14" name="Picture 3" descr="E:\Documentos IMJJ 2015\Fotografias de eventos 2015\FOTOS CONFERENCIAS EN SECUNDARIA 118 FRANCISCO GOITIA (LUNES 12 DE ENERO 2015)\IMG_3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452" y="1552484"/>
            <a:ext cx="2666468" cy="200026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603056" y="4069039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12 de enero se llevo a cabo una conferencia en la Secundaria Nº 118 Francisco Goitia, con el tema de “Prevención de embarazo, proyecto de vida y métodos anticonceptivos” </a:t>
            </a:r>
            <a:endParaRPr lang="es-ES" sz="20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79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6136" y="1432404"/>
            <a:ext cx="85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1204955" y="0"/>
            <a:ext cx="669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30663" y="466133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Llevar a cabo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próxima Brigada Ciudad de Confianza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ara el día 18 de Febrero en horario 9:00 am a 3:00 pm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Buscar nuevos programas de Asistencia Social y dar continuidad a los ya existentes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Brindar apoyo a las diferentes brigadas organizadas por las dependencias de la Secretaría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Seguir dando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seguimiento al programa de Actas de Nacimiento y Matrimonios Colectivos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 inicio al programa Jóvenes al empleo en conjunto con la secretaria del Trabajo.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91094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204716" y="1296537"/>
            <a:ext cx="872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PLÁTICAS DE PREVENCIÓN  Y CURSOS DE CAPACITACIÓN A LAS CIUDADANAS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1443882"/>
              </p:ext>
            </p:extLst>
          </p:nvPr>
        </p:nvGraphicFramePr>
        <p:xfrm>
          <a:off x="491320" y="2058953"/>
          <a:ext cx="7874759" cy="4066032"/>
        </p:xfrm>
        <a:graphic>
          <a:graphicData uri="http://schemas.openxmlformats.org/drawingml/2006/table">
            <a:tbl>
              <a:tblPr/>
              <a:tblGrid>
                <a:gridCol w="1192735"/>
                <a:gridCol w="1575837"/>
                <a:gridCol w="1324676"/>
                <a:gridCol w="1773941"/>
                <a:gridCol w="2007570"/>
              </a:tblGrid>
              <a:tr h="54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Actividades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Número de Actividades realizadas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Ciudadanas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Beneficiadas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Taller /Tema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Colonias visitadas</a:t>
                      </a:r>
                    </a:p>
                  </a:txBody>
                  <a:tcPr marL="49793" marR="49793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142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Cursos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0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 Mujeres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endParaRPr lang="es-MX" sz="1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Tamarindo 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Chorizo</a:t>
                      </a: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0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Arboledas de los Naranjos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de Mayo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Fracc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San Juan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Portal de San Roque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Héroes de </a:t>
                      </a:r>
                      <a:r>
                        <a:rPr lang="es-MX" sz="1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Nacozari</a:t>
                      </a:r>
                      <a:endParaRPr lang="es-MX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Lomas del Sol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Salvador Chávez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Santa  Mónica 12°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Valles del Virrey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Arcadia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0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97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Platicas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s-MX" sz="1100" b="1" kern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100" b="1" kern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 Mujeres</a:t>
                      </a:r>
                      <a:endParaRPr lang="es-MX" sz="1100" b="1" kern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Violencia Familiar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Autoestima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Sesión de Autoestima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Salvador Chávez (2)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Andaluz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Trinidad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Villa Luz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Cerro de la Silla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793" marR="4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6" name="Picture 3" descr="C:\Users\Dulce\Documents\OFICIOS NUMERADOS\Documents\FOTOS GENERAL\NUEVAS\DSCF9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1362"/>
            <a:ext cx="2947916" cy="235082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45660" y="1419367"/>
            <a:ext cx="170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LOMAS DEL SOL</a:t>
            </a:r>
            <a:endParaRPr lang="es-MX" b="1" dirty="0"/>
          </a:p>
        </p:txBody>
      </p:sp>
      <p:pic>
        <p:nvPicPr>
          <p:cNvPr id="8" name="Picture 4" descr="C:\Users\Dulce\Documents\OFICIOS NUMERADOS\Documents\FOTOS GENERAL\NUEVAS\DSCF9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12191"/>
            <a:ext cx="2934268" cy="236788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13898" y="3821373"/>
            <a:ext cx="20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SALVADOR CHÁVEZ</a:t>
            </a:r>
            <a:endParaRPr lang="es-MX" b="1" dirty="0"/>
          </a:p>
        </p:txBody>
      </p:sp>
      <p:pic>
        <p:nvPicPr>
          <p:cNvPr id="11" name="Picture 5" descr="C:\Users\Dulce\Documents\OFICIOS NUMERADOS\Documents\FOTOS GENERAL\NUEVAS\DSCF9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8735" y="1351129"/>
            <a:ext cx="3016156" cy="238835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248167" y="1378424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HEROES DE NACOZARI</a:t>
            </a:r>
            <a:endParaRPr lang="es-MX" b="1" dirty="0"/>
          </a:p>
        </p:txBody>
      </p:sp>
      <p:pic>
        <p:nvPicPr>
          <p:cNvPr id="13" name="Picture 6" descr="C:\Users\Dulce\Documents\OFICIOS NUMERADOS\Documents\FOTOS GENERAL\NUEVAS\DSCF9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733" y="3701954"/>
            <a:ext cx="3002508" cy="2344005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207223" y="3821373"/>
            <a:ext cx="20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SANTA MÓNICA 12°</a:t>
            </a:r>
            <a:endParaRPr lang="es-MX" b="1" dirty="0"/>
          </a:p>
        </p:txBody>
      </p:sp>
      <p:pic>
        <p:nvPicPr>
          <p:cNvPr id="15" name="14 Imagen" descr="C:\Users\Dulce\Documents\OFICIOS NUMERADOS\Documents\FOTOS GENERAL\NUEVAS\DSCF95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3946" y="1310184"/>
            <a:ext cx="3330054" cy="23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Dulce\Documents\OFICIOS NUMERADOS\Documents\FOTOS GENERAL\NUEVAS\DSCF97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4215" y="3698543"/>
            <a:ext cx="1746376" cy="23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Dulce\Documents\OFICIOS NUMERADOS\Documents\FOTOS GENERAL\NUEVAS\DSCF95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678" y="3712191"/>
            <a:ext cx="1692322" cy="23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7001301" y="1364776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LA TRINIDAD</a:t>
            </a:r>
            <a:endParaRPr lang="es-MX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61630" y="3687170"/>
            <a:ext cx="129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SALVADOR CHÁVEZ</a:t>
            </a:r>
            <a:endParaRPr lang="es-MX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792872" y="3753135"/>
            <a:ext cx="135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PASEO ANDALUZ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369190" y="580503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4024" y="1473958"/>
          <a:ext cx="7574508" cy="4503763"/>
        </p:xfrm>
        <a:graphic>
          <a:graphicData uri="http://schemas.openxmlformats.org/drawingml/2006/table">
            <a:tbl>
              <a:tblPr/>
              <a:tblGrid>
                <a:gridCol w="2142698"/>
                <a:gridCol w="1978926"/>
                <a:gridCol w="3452884"/>
              </a:tblGrid>
              <a:tr h="44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15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 Enero 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53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Legal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126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pensión alimenticia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1ero. Oral,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Demandas de divorcio necesario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Juzgado 1 ero</a:t>
                      </a: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2 do. Familiar, Cadereyta, N.L.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5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Enero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67 Mujeres </a:t>
                      </a:r>
                      <a:endParaRPr lang="es-MX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1"/>
          <p:cNvSpPr txBox="1"/>
          <p:nvPr/>
        </p:nvSpPr>
        <p:spPr>
          <a:xfrm>
            <a:off x="369190" y="498615"/>
            <a:ext cx="87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0252" y="1030711"/>
            <a:ext cx="8161361" cy="162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No hemos podido iniciar la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Campaña de publicidad del Instituto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que tenemos programada porque no nos han proporcionado el material.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3900" y="3151776"/>
            <a:ext cx="8161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Continuamos llevando a Mujeres de diferentes Colonias a realizarse la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mamografía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y ya recogimos y entregamos resultados a las usuarias.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326845" y="584775"/>
            <a:ext cx="844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2223744" y="6342337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4956" y="0"/>
            <a:ext cx="669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9312" y="1145535"/>
            <a:ext cx="816136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Tenemos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agendados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para el mes de Febrero 20 cursos y 20 pláticas en diferentes Comunidades de nuestro Municipio.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Apoyaremos a la Comunidad Nahua de la Col. Arboledas de los Naranjos en la celebración del Carnaval que llevaran a cabo el Domingo 15 de Febrero como parte de sus tradiciones antes del inicio de la cuaresma.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Continuaremos con los cursos de manejo todos los sábados, iniciaremos con el 7°grupo el día 7 de Febrero.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Seguiremos formando grupos de Mujeres de diferentes Colonias para llevarlas a realizarse la mamografía al Centro de Salud Insurgentes. </a:t>
            </a:r>
          </a:p>
        </p:txBody>
      </p:sp>
    </p:spTree>
    <p:extLst>
      <p:ext uri="{BB962C8B-B14F-4D97-AF65-F5344CB8AC3E}">
        <p14:creationId xmlns:p14="http://schemas.microsoft.com/office/powerpoint/2010/main" xmlns="" val="9295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4" name="CuadroTexto 1"/>
          <p:cNvSpPr txBox="1"/>
          <p:nvPr/>
        </p:nvSpPr>
        <p:spPr>
          <a:xfrm>
            <a:off x="-51720" y="6078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</p:spTree>
    <p:extLst>
      <p:ext uri="{BB962C8B-B14F-4D97-AF65-F5344CB8AC3E}">
        <p14:creationId xmlns:p14="http://schemas.microsoft.com/office/powerpoint/2010/main" xmlns="" val="60391485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strando _DSC96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338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5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0" y="3690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 </a:t>
            </a: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255297" y="63221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8" name="Picture 1" descr="E:\Documentos IMJJ 2015\Fotografias de eventos 2015\Fotos conferencias en Telesecundaria Tomas Rangel 13 DE ENERO 2015\13 enero del 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65" y="1476598"/>
            <a:ext cx="1857388" cy="2486751"/>
          </a:xfrm>
          <a:prstGeom prst="rect">
            <a:avLst/>
          </a:prstGeom>
          <a:noFill/>
        </p:spPr>
      </p:pic>
      <p:pic>
        <p:nvPicPr>
          <p:cNvPr id="10" name="Picture 2" descr="E:\Documentos IMJJ 2015\Fotografias de eventos 2015\Fotos conferencias en Telesecundaria Tomas Rangel 13 DE ENERO 2015\IMG_3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071" y="1463019"/>
            <a:ext cx="1707439" cy="2500330"/>
          </a:xfrm>
          <a:prstGeom prst="rect">
            <a:avLst/>
          </a:prstGeom>
          <a:noFill/>
        </p:spPr>
      </p:pic>
      <p:pic>
        <p:nvPicPr>
          <p:cNvPr id="13" name="Picture 3" descr="E:\Documentos IMJJ 2015\Fotografias de eventos 2015\Fotos conferencias en Telesecundaria Tomas Rangel 13 DE ENERO 2015\IMG_3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531" y="1469808"/>
            <a:ext cx="1867531" cy="2500330"/>
          </a:xfrm>
          <a:prstGeom prst="rect">
            <a:avLst/>
          </a:prstGeom>
          <a:noFill/>
        </p:spPr>
      </p:pic>
      <p:pic>
        <p:nvPicPr>
          <p:cNvPr id="15" name="Picture 4" descr="E:\Documentos IMJJ 2015\Fotografias de eventos 2015\Fotos conferencias en Telesecundaria Tomas Rangel 13 DE ENERO 2015\IMG_3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693" y="1463019"/>
            <a:ext cx="1867530" cy="2500330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03056" y="4440645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13 de enero se llevo a cabo una conferencia en la Telesecundaria Tomas Rangel Rodríguez, con el tema de “Prevención de embarazo, proyecto de vida y métodos anticonceptivos” </a:t>
            </a:r>
            <a:endParaRPr lang="es-ES" sz="20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78667" y="3278442"/>
            <a:ext cx="3664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REALIZADA DE LUNES A VIERNES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8:00 AM – 9:00 AM</a:t>
            </a:r>
          </a:p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4:00 PM – 5:00 PM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817" y="1377309"/>
            <a:ext cx="2974953" cy="192937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568" y="1377309"/>
            <a:ext cx="3581164" cy="192937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8829904"/>
              </p:ext>
            </p:extLst>
          </p:nvPr>
        </p:nvGraphicFramePr>
        <p:xfrm>
          <a:off x="1249060" y="4692566"/>
          <a:ext cx="6547029" cy="159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430686"/>
                <a:gridCol w="2054268"/>
                <a:gridCol w="1277655"/>
              </a:tblGrid>
              <a:tr h="72849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  <a:endParaRPr lang="es-MX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2734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728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8411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217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444</a:t>
                      </a:r>
                      <a:endParaRPr lang="es-MX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54996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99" y="1442283"/>
            <a:ext cx="3871966" cy="19898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354" y="1442282"/>
            <a:ext cx="3928903" cy="198984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002940"/>
              </p:ext>
            </p:extLst>
          </p:nvPr>
        </p:nvGraphicFramePr>
        <p:xfrm>
          <a:off x="887374" y="3578656"/>
          <a:ext cx="7054127" cy="248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25"/>
                <a:gridCol w="1929009"/>
                <a:gridCol w="3269293"/>
              </a:tblGrid>
              <a:tr h="38081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81765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DICIEMBRE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50725"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APLICACIÓN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INYECCIONES</a:t>
                      </a:r>
                    </a:p>
                    <a:p>
                      <a:pPr algn="ctr"/>
                      <a:r>
                        <a:rPr lang="es-MX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TOMA DE PRESION</a:t>
                      </a:r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91" y="1446698"/>
            <a:ext cx="4009293" cy="184764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10" y="1411791"/>
            <a:ext cx="4032740" cy="188255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1859025" y="4276984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CLASES DE VIOLIN REALIZADAS LOS DIAS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LUNES, MARTES Y JUEVES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3:00 PM A 4:00 PM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MIERCOLES Y VIERNES (Salvador Chávez)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MAYORES DE 10 AÑOS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5463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76732" y="562833"/>
            <a:ext cx="8396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PARTICIPACIÓN Y ATENCIÓN CIUDADANA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1682" y="1589218"/>
            <a:ext cx="8118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CLASES DE TROMPETA REALIZADAS LOS DIAS LUNES,MIERCOLES Y VIERNES, CON HORARIO DE  4:00 PM A 5:00 PM A MAYORES DE 10 AÑOS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1682" y="2783145"/>
            <a:ext cx="8118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ATENCION PSICOLOGICA LOS DÍAS JUEVES (DELEGACION COAHULA), MIERCOLES (DELEGACION MONTE KRISTAL) Y MARTES (DELEGACION SALVADOR CHAVEZ) DE 8:00 AM A 1:00 PM</a:t>
            </a: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ATENCION ESPECIALIZADA EN MUJERES</a:t>
            </a: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1682" y="4597725"/>
            <a:ext cx="825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ASESORIA LEGAL LOS DÍAS JUEVES (DELEGACION COAHUILA), MIERCOLES (DELEGACION MONTE KRISTAL) Y MARTES (DELEGACION SALVADOR CHAVEZ) CON HORARIO DE 8:00 AM – 5:00 PM</a:t>
            </a: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ATENCION ESPECIALIZADA EN MUJERES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920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3056" y="412782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14 de enero se llevo a cabo una conferencia en la Secundaria Nº 4 Prof. Astolfo Maldonado Leal, con el tema de “Prevención de embarazo, proyecto de vida y métodos anticonceptivos” </a:t>
            </a:r>
            <a:endParaRPr lang="es-ES" sz="2000" b="1" dirty="0" smtClean="0">
              <a:latin typeface="Arial" pitchFamily="34" charset="0"/>
            </a:endParaRPr>
          </a:p>
        </p:txBody>
      </p:sp>
      <p:pic>
        <p:nvPicPr>
          <p:cNvPr id="20" name="Picture 1" descr="E:\Documentos IMJJ 2015\Fotografias de eventos 2015\Fotos Secundaria Nº 4 Prof. Astolfo Maldonado Leal (Miercoles 14 de enero 2015)\IMG_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87" y="1423027"/>
            <a:ext cx="3657505" cy="2350168"/>
          </a:xfrm>
          <a:prstGeom prst="rect">
            <a:avLst/>
          </a:prstGeom>
          <a:noFill/>
        </p:spPr>
      </p:pic>
      <p:pic>
        <p:nvPicPr>
          <p:cNvPr id="21" name="Picture 2" descr="E:\Documentos IMJJ 2015\Fotografias de eventos 2015\Fotos Secundaria Nº 4 Prof. Astolfo Maldonado Leal (Miercoles 14 de enero 2015)\IMG_3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147" y="1439083"/>
            <a:ext cx="3509302" cy="2318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pic>
        <p:nvPicPr>
          <p:cNvPr id="10" name="Picture 2" descr="E:\Documentos IMJJ 2015\Fotografias de eventos 2015\Fotos Secundaria Tec. Nº 88 Maria Lavalle Urbina TM 15 de enero 2015\IMG_3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9" y="1550827"/>
            <a:ext cx="3758837" cy="2134296"/>
          </a:xfrm>
          <a:prstGeom prst="rect">
            <a:avLst/>
          </a:prstGeom>
          <a:noFill/>
        </p:spPr>
      </p:pic>
      <p:pic>
        <p:nvPicPr>
          <p:cNvPr id="11" name="Picture 3" descr="E:\Documentos IMJJ 2015\Fotografias de eventos 2015\Fotos Secundaria Tec. Nº 88 Maria Lavalle Urbina TM 15 de enero 2015\IMG_3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398" y="1550827"/>
            <a:ext cx="3527201" cy="213429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773309" y="417946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15 de enero se llevo a cabo una conferencia en la Secundaria Nº 88 María Lavalle Urbina TM , con el tema de “Prevención de embarazo, proyecto de vida y métodos anticonceptivos” </a:t>
            </a:r>
            <a:endParaRPr lang="es-ES" sz="20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05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906336" y="400006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20 de enero se llevo a cabo una conferencia en la Secundaria Nº 88 María Lavalle Urbina TV , con el tema de “Prevención de embarazo, proyecto de vida y métodos anticonceptivos” </a:t>
            </a:r>
            <a:endParaRPr lang="es-ES" sz="2000" b="1" dirty="0" smtClean="0">
              <a:latin typeface="Arial" pitchFamily="34" charset="0"/>
            </a:endParaRPr>
          </a:p>
        </p:txBody>
      </p:sp>
      <p:pic>
        <p:nvPicPr>
          <p:cNvPr id="15" name="Picture 2" descr="E:\Documentos IMJJ 2015\Fotografias de eventos 2015\FOTOS SEC. TEC. 88 Maria Lavalle Urbina TV MARTES 20 ENERO 2015\IMG_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69" y="1514253"/>
            <a:ext cx="3202528" cy="2009660"/>
          </a:xfrm>
          <a:prstGeom prst="rect">
            <a:avLst/>
          </a:prstGeom>
          <a:noFill/>
        </p:spPr>
      </p:pic>
      <p:pic>
        <p:nvPicPr>
          <p:cNvPr id="16" name="Picture 4" descr="E:\Documentos IMJJ 2015\Fotografias de eventos 2015\FOTOS SEC. TEC. 88 Maria Lavalle Urbina TV MARTES 20 ENERO 2015\IMG_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559" y="1523649"/>
            <a:ext cx="3692631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39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03056" y="3492748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día 24 de enero se llevo a cabo una conferencia en la Secundaria Nº 89 Juventino González Benavides, con el tema de “Prevención de embarazo, proyecto de vida y métodos anticonceptivos” y se llevaron acabo las asesorías del INEA en la escuela Agapito Salinas</a:t>
            </a:r>
            <a:endParaRPr lang="es-ES" sz="2000" b="1" dirty="0" smtClean="0">
              <a:latin typeface="Arial" pitchFamily="34" charset="0"/>
            </a:endParaRPr>
          </a:p>
        </p:txBody>
      </p:sp>
      <p:pic>
        <p:nvPicPr>
          <p:cNvPr id="23" name="Picture 5" descr="E:\Documentos IMJJ 2015\Fotografias de eventos 2015\FOTOS SEC. TEC. 88 Maria Lavalle Urbina TV MARTES 20 ENERO 2015\IMG_3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097" y="1424316"/>
            <a:ext cx="4817658" cy="1953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985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8586" y="478865"/>
            <a:ext cx="5996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2447713" y="6405529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61860" y="0"/>
            <a:ext cx="6585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7006" y="1888623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</a:rPr>
              <a:t>1.- Monólogo </a:t>
            </a:r>
            <a:r>
              <a:rPr lang="es-ES" sz="2400" b="1" dirty="0">
                <a:latin typeface="Arial" pitchFamily="34" charset="0"/>
              </a:rPr>
              <a:t>mas Largo del Mundo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</a:rPr>
              <a:t>2.- Torneo </a:t>
            </a:r>
            <a:r>
              <a:rPr lang="es-ES" sz="2400" b="1" dirty="0">
                <a:latin typeface="Arial" pitchFamily="34" charset="0"/>
              </a:rPr>
              <a:t>de Futbol </a:t>
            </a:r>
            <a:r>
              <a:rPr lang="es-ES" sz="2400" b="1" dirty="0" err="1">
                <a:latin typeface="Arial" pitchFamily="34" charset="0"/>
              </a:rPr>
              <a:t>Interbandas</a:t>
            </a:r>
            <a:endParaRPr lang="es-ES" sz="2400" b="1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</a:rPr>
              <a:t>3.- Asesorías </a:t>
            </a:r>
            <a:r>
              <a:rPr lang="es-ES" sz="2400" b="1" dirty="0">
                <a:latin typeface="Arial" pitchFamily="34" charset="0"/>
              </a:rPr>
              <a:t>y examen en coordinación con el </a:t>
            </a:r>
            <a:r>
              <a:rPr lang="es-ES" sz="2400" b="1" dirty="0" smtClean="0">
                <a:latin typeface="Arial" pitchFamily="34" charset="0"/>
              </a:rPr>
              <a:t>    INEA</a:t>
            </a:r>
            <a:endParaRPr lang="es-ES" sz="2400" b="1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</a:rPr>
              <a:t>4.- Clases </a:t>
            </a:r>
            <a:r>
              <a:rPr lang="es-ES" sz="2400" b="1" dirty="0">
                <a:latin typeface="Arial" pitchFamily="34" charset="0"/>
              </a:rPr>
              <a:t>de SK8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Arial" pitchFamily="34" charset="0"/>
              </a:rPr>
              <a:t>5.- Pinta </a:t>
            </a:r>
            <a:r>
              <a:rPr lang="es-ES" sz="2400" b="1" dirty="0">
                <a:latin typeface="Arial" pitchFamily="34" charset="0"/>
              </a:rPr>
              <a:t>de Murales</a:t>
            </a:r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xmlns="" val="8864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497" y="227309"/>
            <a:ext cx="714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FF00"/>
                </a:solidFill>
              </a:rPr>
              <a:t>           </a:t>
            </a:r>
            <a:endParaRPr lang="es-MX" sz="3200" b="1" i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4101" y="6478073"/>
            <a:ext cx="600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31506" y="478865"/>
            <a:ext cx="789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255297" y="63084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ENERO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5497" y="4246383"/>
            <a:ext cx="74294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 han llevado a cabo 39 juntas con Comités de Acción Comunitaria, teniendo una platica informativa con los integrantes del comité y vecinos de las colonias, sobre la brigada que se llevara a cabo en su colonia contando con la participación de todas las Direcciones de la Secretaria de Desarrollo Social. </a:t>
            </a:r>
          </a:p>
          <a:p>
            <a:pPr algn="just">
              <a:buNone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Desktop\CRISTY\OFICIOS\INF. ENERO 2015\V. SAN JUAN, P. MARGARITAS Y COAHUILA JUNTA 19.01.15\DSC_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936" y="1309964"/>
            <a:ext cx="2273300" cy="1521796"/>
          </a:xfrm>
          <a:prstGeom prst="rect">
            <a:avLst/>
          </a:prstGeom>
          <a:noFill/>
        </p:spPr>
      </p:pic>
      <p:pic>
        <p:nvPicPr>
          <p:cNvPr id="11" name="Picture 3" descr="C:\Users\user\Desktop\CRISTY\OFICIOS\INF. ENERO 2015\V. SAN JUAN, P. MARGARITAS Y COAHUILA JUNTA 19.01.15\DSC_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637" y="2859363"/>
            <a:ext cx="2260600" cy="1422401"/>
          </a:xfrm>
          <a:prstGeom prst="rect">
            <a:avLst/>
          </a:prstGeom>
          <a:noFill/>
        </p:spPr>
      </p:pic>
      <p:pic>
        <p:nvPicPr>
          <p:cNvPr id="13" name="Picture 4" descr="C:\Users\user\Desktop\CRISTY\OFICIOS\INF. ENERO 2015\SAN ANTONIO, VILLA ANZURES, MIRADOR SAN ANTONIO Y MIR. DE LA MONTAÑA 26.01.15\DSC_0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736" y="1341661"/>
            <a:ext cx="2222500" cy="1487790"/>
          </a:xfrm>
          <a:prstGeom prst="rect">
            <a:avLst/>
          </a:prstGeom>
          <a:noFill/>
        </p:spPr>
      </p:pic>
      <p:pic>
        <p:nvPicPr>
          <p:cNvPr id="14" name="Picture 5" descr="C:\Users\user\Desktop\CRISTY\OFICIOS\INF. ENERO 2015\SAN ANTONIO, VILLA ANZURES, MIRADOR SAN ANTONIO Y MIR. DE LA MONTAÑA 26.01.15\DSC_0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1336" y="2872063"/>
            <a:ext cx="2235200" cy="1384301"/>
          </a:xfrm>
          <a:prstGeom prst="rect">
            <a:avLst/>
          </a:prstGeom>
          <a:noFill/>
        </p:spPr>
      </p:pic>
      <p:pic>
        <p:nvPicPr>
          <p:cNvPr id="16" name="Picture 6" descr="C:\Users\user\Desktop\CRISTY\OFICIOS\INF. ENERO 2015\lomas, morena, encinos, caballero, quintas 20.01.15\DSC_00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0036" y="1373465"/>
            <a:ext cx="2181576" cy="1460394"/>
          </a:xfrm>
          <a:prstGeom prst="rect">
            <a:avLst/>
          </a:prstGeom>
          <a:noFill/>
        </p:spPr>
      </p:pic>
      <p:pic>
        <p:nvPicPr>
          <p:cNvPr id="17" name="Picture 7" descr="C:\Users\user\Desktop\CRISTY\OFICIOS\INF. ENERO 2015\H. NACOARI, PRIV. BOSQUE, EX HDA, SIERRA VISTA Y VALLE REAL 1 22.01.15\DSC_01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0036" y="2869756"/>
            <a:ext cx="2184400" cy="138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397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24330</TotalTime>
  <Words>1749</Words>
  <Application>Microsoft Office PowerPoint</Application>
  <PresentationFormat>Presentación en pantalla (4:3)</PresentationFormat>
  <Paragraphs>364</Paragraphs>
  <Slides>33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616</cp:revision>
  <dcterms:created xsi:type="dcterms:W3CDTF">2014-04-09T14:38:56Z</dcterms:created>
  <dcterms:modified xsi:type="dcterms:W3CDTF">2015-03-05T14:50:58Z</dcterms:modified>
</cp:coreProperties>
</file>